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319" r:id="rId2"/>
    <p:sldId id="318" r:id="rId3"/>
    <p:sldId id="266" r:id="rId4"/>
    <p:sldId id="277" r:id="rId5"/>
    <p:sldId id="278" r:id="rId6"/>
    <p:sldId id="283" r:id="rId7"/>
    <p:sldId id="286" r:id="rId8"/>
    <p:sldId id="305" r:id="rId9"/>
    <p:sldId id="295" r:id="rId10"/>
    <p:sldId id="298" r:id="rId11"/>
    <p:sldId id="321" r:id="rId12"/>
    <p:sldId id="308" r:id="rId13"/>
    <p:sldId id="322" r:id="rId14"/>
    <p:sldId id="313" r:id="rId15"/>
    <p:sldId id="314" r:id="rId16"/>
    <p:sldId id="315" r:id="rId17"/>
    <p:sldId id="323" r:id="rId18"/>
    <p:sldId id="324" r:id="rId19"/>
    <p:sldId id="325" r:id="rId20"/>
    <p:sldId id="326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D4D"/>
    <a:srgbClr val="00C2FB"/>
    <a:srgbClr val="F5E10D"/>
    <a:srgbClr val="CFC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0798" autoAdjust="0"/>
  </p:normalViewPr>
  <p:slideViewPr>
    <p:cSldViewPr snapToGrid="0" snapToObjects="1">
      <p:cViewPr varScale="1">
        <p:scale>
          <a:sx n="84" d="100"/>
          <a:sy n="84" d="100"/>
        </p:scale>
        <p:origin x="66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A8FEB-2A40-9644-87CC-16DD4823570F}" type="datetimeFigureOut">
              <a:rPr lang="sv-SE" smtClean="0"/>
              <a:t>2025-04-22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71925-4018-F549-A6DE-92CA479E48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154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har bland annat handlat om nya scheman för många medarbetare, </a:t>
            </a: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översyn/minskning av internt stöd</a:t>
            </a: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om att öppna en ny korttidsavdelning.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8294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sv-SE" dirty="0"/>
              <a:t>Från sju verksamhetsområden idag till tre eller fyra i framtiden. </a:t>
            </a:r>
            <a:r>
              <a:rPr lang="sv-SE" sz="1200" b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Organisationen behöver bli mindre spretig och mer samordnad.</a:t>
            </a:r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809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800" b="0" dirty="0"/>
              <a:t>2. Uttalat ansvar, men också ett tydligt mandat att leda arbetet med kvalitet och ekonomi.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482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3. Minskad detaljstyrning, ökat fokus på uppföljning &amp; kvalitetsarbete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355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4. Ökad brukarcentrering som innebär mer delaktighet &amp; självständighet för medarbetarna genom arbete i grupper och team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590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200" b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Stödfunktioner, som till exempel ”administrativt stöd eller utvecklande funktioner” [KONKRETISERA EV YTTERLIGARE!], ska vara placerade där de behövs i organisationen. Som regel innebär det nära kärnverksamheterna.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355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Organisation och arbetssätt ska utformas så att vi tidigt ser var vi behöver bli bättre och kan genomföra rätt åtgärder. </a:t>
            </a:r>
            <a:endParaRPr lang="sv-SE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59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öppna jämförelser kan vi se att vi får ut mindre verksamhet per satsad krona på </a:t>
            </a:r>
            <a:r>
              <a:rPr lang="sv-S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vissa områden</a:t>
            </a: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än jämförbara kommuner. Dessutom med sämre kvalité. Personalen är inte nöjda och brukarna/klienterna är inte nöjda.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990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behöver vara självkritiska. Det finns delar av organisationen och arbetsprocesser som behöver bli bättre.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423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 positiva är att de brister vi ser är möjliga att förändra. Det är inom vår kontroll.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769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DESSUTOM: Bättre styrning förbättrar arbetstillfredsställelse och ger lägre sjukfrånvaro. Det handlar om resursplanering, ledning, styrning, uppföljning. </a:t>
            </a: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2950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Förbättra ledning och styrning.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728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ska bli bättre på vårt systematiska </a:t>
            </a:r>
            <a:r>
              <a:rPr lang="sv-S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kvalitétsarbete</a:t>
            </a:r>
            <a:r>
              <a:rPr lang="sv-S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Att hantera avvikelser och uppföljning och överföra till nya arbetssätt.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80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omställningsarbete vi redan har gjort har rört upp känslor och skapat en del oro, som förändringar ofta gör</a:t>
            </a:r>
            <a:r>
              <a:rPr lang="sv-S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Därför vill jag understryka att den organisationsförändringen som vi nu har inlett mer än något annat handlar om ledning och styrning.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311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Detaljerna kring hur förvaltningen ska ut i framtiden ska vi gemensamt arbeta fram under de månader som kommer, men ett antal styrande principer är klara.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71925-4018-F549-A6DE-92CA479E48D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015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Bakgrundsbild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8200" y="3222477"/>
            <a:ext cx="10515600" cy="651211"/>
          </a:xfrm>
        </p:spPr>
        <p:txBody>
          <a:bodyPr anchor="t">
            <a:noAutofit/>
          </a:bodyPr>
          <a:lstStyle>
            <a:lvl1pPr marL="0" indent="0" algn="ctr">
              <a:buNone/>
              <a:defRPr sz="4400" b="1" i="0">
                <a:solidFill>
                  <a:srgbClr val="00C2F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838200" y="2311125"/>
            <a:ext cx="10515600" cy="973775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16"/>
          <p:cNvSpPr>
            <a:spLocks noGrp="1"/>
          </p:cNvSpPr>
          <p:nvPr>
            <p:ph type="pic" sz="quarter" idx="15" hasCustomPrompt="1"/>
          </p:nvPr>
        </p:nvSpPr>
        <p:spPr>
          <a:xfrm>
            <a:off x="9865502" y="5833241"/>
            <a:ext cx="1945500" cy="666832"/>
          </a:xfrm>
        </p:spPr>
        <p:txBody>
          <a:bodyPr/>
          <a:lstStyle>
            <a:lvl1pPr>
              <a:defRPr>
                <a:solidFill>
                  <a:srgbClr val="032D4D"/>
                </a:solidFill>
              </a:defRPr>
            </a:lvl1pPr>
          </a:lstStyle>
          <a:p>
            <a:r>
              <a:rPr lang="sv-SE" dirty="0"/>
              <a:t>Logotyp</a:t>
            </a:r>
          </a:p>
        </p:txBody>
      </p:sp>
    </p:spTree>
    <p:extLst>
      <p:ext uri="{BB962C8B-B14F-4D97-AF65-F5344CB8AC3E}">
        <p14:creationId xmlns:p14="http://schemas.microsoft.com/office/powerpoint/2010/main" val="69086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msida">
    <p:bg>
      <p:bgPr>
        <a:solidFill>
          <a:srgbClr val="032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8200" y="3222477"/>
            <a:ext cx="10515600" cy="651211"/>
          </a:xfrm>
        </p:spPr>
        <p:txBody>
          <a:bodyPr anchor="t">
            <a:noAutofit/>
          </a:bodyPr>
          <a:lstStyle>
            <a:lvl1pPr marL="0" indent="0" algn="ctr">
              <a:buNone/>
              <a:defRPr sz="4400" b="1" i="0">
                <a:solidFill>
                  <a:srgbClr val="00C2F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838200" y="2311125"/>
            <a:ext cx="10515600" cy="973775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bild 16"/>
          <p:cNvSpPr>
            <a:spLocks noGrp="1"/>
          </p:cNvSpPr>
          <p:nvPr>
            <p:ph type="pic" sz="quarter" idx="15" hasCustomPrompt="1"/>
          </p:nvPr>
        </p:nvSpPr>
        <p:spPr>
          <a:xfrm>
            <a:off x="9865502" y="5833241"/>
            <a:ext cx="1945500" cy="666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Logotyp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2386438" y="3234226"/>
            <a:ext cx="7419124" cy="183014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  <a:lvl2pPr marL="457200" indent="0" algn="ctr">
              <a:lnSpc>
                <a:spcPct val="100000"/>
              </a:lnSpc>
              <a:buNone/>
              <a:defRPr/>
            </a:lvl2pPr>
            <a:lvl3pPr marL="914400" indent="0" algn="ctr">
              <a:lnSpc>
                <a:spcPct val="100000"/>
              </a:lnSpc>
              <a:buNone/>
              <a:defRPr/>
            </a:lvl3pPr>
            <a:lvl4pPr marL="1371600" indent="0" algn="ctr">
              <a:lnSpc>
                <a:spcPct val="100000"/>
              </a:lnSpc>
              <a:buNone/>
              <a:defRPr/>
            </a:lvl4pPr>
            <a:lvl5pPr marL="1828800" indent="0" algn="ctr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2020298" y="2363371"/>
            <a:ext cx="8151405" cy="870855"/>
          </a:xfrm>
        </p:spPr>
        <p:txBody>
          <a:bodyPr anchor="b" anchorCtr="0">
            <a:noAutofit/>
          </a:bodyPr>
          <a:lstStyle>
            <a:lvl1pPr algn="ctr">
              <a:defRPr sz="4800" baseline="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7" name="Rak 6"/>
          <p:cNvCxnSpPr/>
          <p:nvPr userDrawn="1"/>
        </p:nvCxnSpPr>
        <p:spPr>
          <a:xfrm>
            <a:off x="196932" y="365125"/>
            <a:ext cx="11844647" cy="0"/>
          </a:xfrm>
          <a:prstGeom prst="line">
            <a:avLst/>
          </a:prstGeom>
          <a:ln w="3175">
            <a:solidFill>
              <a:srgbClr val="032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31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rgbClr val="032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9"/>
          <p:cNvSpPr>
            <a:spLocks noGrp="1"/>
          </p:cNvSpPr>
          <p:nvPr>
            <p:ph type="title" hasCustomPrompt="1"/>
          </p:nvPr>
        </p:nvSpPr>
        <p:spPr>
          <a:xfrm>
            <a:off x="2321169" y="1567192"/>
            <a:ext cx="2313873" cy="2731958"/>
          </a:xfrm>
        </p:spPr>
        <p:txBody>
          <a:bodyPr wrap="none" anchor="t">
            <a:noAutofit/>
          </a:bodyPr>
          <a:lstStyle>
            <a:lvl1pPr algn="r">
              <a:defRPr sz="239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1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0" hasCustomPrompt="1"/>
          </p:nvPr>
        </p:nvSpPr>
        <p:spPr>
          <a:xfrm>
            <a:off x="5037934" y="1567192"/>
            <a:ext cx="5583173" cy="2731958"/>
          </a:xfr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Apercu" charset="0"/>
                <a:ea typeface="Apercu" charset="0"/>
                <a:cs typeface="Apercu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Apercu" charset="0"/>
                <a:ea typeface="Apercu" charset="0"/>
                <a:cs typeface="Apercu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Apercu" charset="0"/>
                <a:ea typeface="Apercu" charset="0"/>
                <a:cs typeface="Apercu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Apercu" charset="0"/>
                <a:ea typeface="Apercu" charset="0"/>
                <a:cs typeface="Apercu" charset="0"/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sv-SE" dirty="0"/>
          </a:p>
          <a:p>
            <a:pPr lvl="0"/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770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+text">
    <p:bg>
      <p:bgPr>
        <a:solidFill>
          <a:srgbClr val="032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526213" y="0"/>
            <a:ext cx="56657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6CAEFE-72D8-1B41-859E-F4FBB5BC716D}" type="datetime1">
              <a:rPr lang="sv-SE" smtClean="0"/>
              <a:pPr/>
              <a:t>2025-04-22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E3B07-FA1A-6147-B546-CE94DCDB48C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ubrik 1"/>
          <p:cNvSpPr>
            <a:spLocks noGrp="1"/>
          </p:cNvSpPr>
          <p:nvPr>
            <p:ph type="title" hasCustomPrompt="1"/>
          </p:nvPr>
        </p:nvSpPr>
        <p:spPr>
          <a:xfrm>
            <a:off x="838201" y="1262430"/>
            <a:ext cx="5210908" cy="1473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endParaRPr lang="sv-SE" dirty="0"/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838201" y="2883879"/>
            <a:ext cx="5210908" cy="3451274"/>
          </a:xfrm>
        </p:spPr>
        <p:txBody>
          <a:bodyPr/>
          <a:lstStyle>
            <a:lvl1pPr marL="0" indent="0" algn="l">
              <a:buFont typeface="Arial" charset="0"/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+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526213" y="0"/>
            <a:ext cx="56657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32D4D"/>
                </a:solidFill>
              </a:defRPr>
            </a:lvl1pPr>
          </a:lstStyle>
          <a:p>
            <a:fld id="{246CAEFE-72D8-1B41-859E-F4FBB5BC716D}" type="datetime1">
              <a:rPr lang="sv-SE" smtClean="0"/>
              <a:pPr/>
              <a:t>2025-04-22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32D4D"/>
                </a:solidFill>
              </a:defRPr>
            </a:lvl1pPr>
          </a:lstStyle>
          <a:p>
            <a:fld id="{A69E3B07-FA1A-6147-B546-CE94DCDB48C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838201" y="1262430"/>
            <a:ext cx="5210908" cy="14738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4800" baseline="0">
                <a:solidFill>
                  <a:srgbClr val="032D4D"/>
                </a:solidFill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endParaRPr lang="sv-SE" dirty="0"/>
          </a:p>
        </p:txBody>
      </p:sp>
      <p:sp>
        <p:nvSpPr>
          <p:cNvPr id="10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838201" y="2883879"/>
            <a:ext cx="5210908" cy="3451274"/>
          </a:xfrm>
        </p:spPr>
        <p:txBody>
          <a:bodyPr/>
          <a:lstStyle>
            <a:lvl1pPr marL="342900" indent="-342900" algn="l">
              <a:buFont typeface="Arial" charset="0"/>
              <a:buChar char="•"/>
              <a:defRPr>
                <a:solidFill>
                  <a:srgbClr val="032D4D"/>
                </a:solidFill>
              </a:defRPr>
            </a:lvl1pPr>
            <a:lvl2pPr marL="800100" indent="-342900" algn="l">
              <a:buFont typeface="Arial" charset="0"/>
              <a:buChar char="•"/>
              <a:defRPr>
                <a:solidFill>
                  <a:srgbClr val="032D4D"/>
                </a:solidFill>
              </a:defRPr>
            </a:lvl2pPr>
            <a:lvl3pPr marL="1200150" indent="-285750" algn="l">
              <a:buFont typeface="Arial" charset="0"/>
              <a:buChar char="•"/>
              <a:defRPr>
                <a:solidFill>
                  <a:srgbClr val="032D4D"/>
                </a:solidFill>
              </a:defRPr>
            </a:lvl3pPr>
            <a:lvl4pPr marL="1657350" indent="-285750" algn="l">
              <a:buFont typeface="Arial" charset="0"/>
              <a:buChar char="•"/>
              <a:defRPr>
                <a:solidFill>
                  <a:srgbClr val="032D4D"/>
                </a:solidFill>
              </a:defRPr>
            </a:lvl4pPr>
            <a:lvl5pPr marL="2114550" indent="-285750" algn="l">
              <a:buFont typeface="Arial" charset="0"/>
              <a:buChar char="•"/>
              <a:defRPr>
                <a:solidFill>
                  <a:srgbClr val="032D4D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971AE5-0C05-C348-A900-DE80ABB765FF}" type="datetime1">
              <a:rPr lang="sv-SE" smtClean="0"/>
              <a:t>2025-04-22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E3B07-FA1A-6147-B546-CE94DCDB48CC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5"/>
          <p:cNvCxnSpPr/>
          <p:nvPr userDrawn="1"/>
        </p:nvCxnSpPr>
        <p:spPr>
          <a:xfrm>
            <a:off x="196932" y="365125"/>
            <a:ext cx="11844647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52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15565"/>
            <a:ext cx="10515600" cy="4040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96932" y="3175"/>
            <a:ext cx="2743200" cy="427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 spc="300">
                <a:solidFill>
                  <a:srgbClr val="032D4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0792760-EFCC-B341-AE71-F20D1F05C50A}" type="datetime1">
              <a:rPr lang="sv-SE" smtClean="0"/>
              <a:pPr/>
              <a:t>2025-04-22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298379" y="3175"/>
            <a:ext cx="2743200" cy="427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spc="300">
                <a:solidFill>
                  <a:srgbClr val="032D4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69E3B07-FA1A-6147-B546-CE94DCDB48C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838200" y="855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formatet för bakgrundsrubriken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4038600" y="0"/>
            <a:ext cx="4114800" cy="427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 i="0" spc="300">
                <a:solidFill>
                  <a:srgbClr val="032D4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88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6" r:id="rId4"/>
    <p:sldLayoutId id="2147483657" r:id="rId5"/>
    <p:sldLayoutId id="2147483659" r:id="rId6"/>
    <p:sldLayoutId id="2147483654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2D4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rgbClr val="032D4D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032D4D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032D4D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rgbClr val="032D4D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rgbClr val="032D4D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DC96176E-AE3B-4D08-B647-E2185C1B26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Socialförvaltningen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41C5856-DE85-4C6A-B812-090B2185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Omorganisation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A1FFE5C-637B-4D2B-B7E6-602B3AF022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93" r="3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80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E0CE8D5-3B30-4D3E-9216-ED0C2790B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904"/>
          <a:stretch/>
        </p:blipFill>
        <p:spPr>
          <a:xfrm>
            <a:off x="-1874742" y="-654722"/>
            <a:ext cx="7612602" cy="8167444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2308860" y="2524562"/>
            <a:ext cx="13247370" cy="1648856"/>
          </a:xfrm>
        </p:spPr>
        <p:txBody>
          <a:bodyPr>
            <a:noAutofit/>
          </a:bodyPr>
          <a:lstStyle/>
          <a:p>
            <a:r>
              <a:rPr lang="sv-SE" sz="2800" b="0" dirty="0"/>
              <a:t>Förstärkt systematiskt kvalitetsarbete </a:t>
            </a:r>
            <a:br>
              <a:rPr lang="sv-SE" sz="2800" b="0" dirty="0"/>
            </a:br>
            <a:r>
              <a:rPr lang="sv-SE" sz="2800" b="0" dirty="0">
                <a:solidFill>
                  <a:schemeClr val="bg1"/>
                </a:solidFill>
              </a:rPr>
              <a:t>och hantering av avvikelser. </a:t>
            </a:r>
            <a:br>
              <a:rPr lang="sv-SE" sz="2800" b="0" dirty="0"/>
            </a:br>
            <a:br>
              <a:rPr lang="sv-SE" sz="2800" b="0" dirty="0"/>
            </a:br>
            <a:r>
              <a:rPr lang="sv-SE" sz="2800" b="0" dirty="0"/>
              <a:t>Jobba med ständiga förbättringar.</a:t>
            </a:r>
            <a:endParaRPr lang="sv-SE" sz="105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>
                <a:solidFill>
                  <a:schemeClr val="bg1"/>
                </a:solidFill>
              </a:rPr>
              <a:t>2025-04-22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>
                <a:solidFill>
                  <a:schemeClr val="bg1"/>
                </a:solidFill>
              </a:rPr>
              <a:pPr/>
              <a:t>10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3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59B89DD-9395-42BC-B4B5-6D8C9746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811" y="-56721"/>
            <a:ext cx="13247393" cy="6971441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EB55277-9CDB-4764-9962-36D625C9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68" y="2395665"/>
            <a:ext cx="4659888" cy="1478165"/>
          </a:xfrm>
        </p:spPr>
        <p:txBody>
          <a:bodyPr/>
          <a:lstStyle/>
          <a:p>
            <a:pPr algn="l"/>
            <a:r>
              <a:rPr lang="sv-SE" sz="2800" b="0" dirty="0">
                <a:solidFill>
                  <a:schemeClr val="bg2"/>
                </a:solidFill>
              </a:rPr>
              <a:t>Vad vi </a:t>
            </a:r>
            <a:r>
              <a:rPr lang="sv-SE" sz="3600" dirty="0">
                <a:solidFill>
                  <a:srgbClr val="92D050"/>
                </a:solidFill>
              </a:rPr>
              <a:t>SKA</a:t>
            </a:r>
            <a:r>
              <a:rPr lang="sv-SE" sz="2800" b="0" dirty="0">
                <a:solidFill>
                  <a:schemeClr val="bg2"/>
                </a:solidFill>
              </a:rPr>
              <a:t> göra:</a:t>
            </a:r>
            <a:br>
              <a:rPr lang="sv-SE" sz="2800" b="0" dirty="0">
                <a:solidFill>
                  <a:schemeClr val="bg2"/>
                </a:solidFill>
              </a:rPr>
            </a:br>
            <a:r>
              <a:rPr lang="sv-SE" sz="2000" b="0" dirty="0">
                <a:solidFill>
                  <a:schemeClr val="bg2"/>
                </a:solidFill>
              </a:rPr>
              <a:t>- se över ledning &amp; styrning</a:t>
            </a:r>
            <a:br>
              <a:rPr lang="sv-SE" sz="4400" dirty="0"/>
            </a:br>
            <a:endParaRPr lang="sv-SE" sz="44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77B125-30FE-4AAC-B4F0-F7763670DB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9D3A017-5FC4-45FB-9DD3-7EB437994B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23304D0-89B4-4EEF-AA99-017F9CF9DD80}"/>
              </a:ext>
            </a:extLst>
          </p:cNvPr>
          <p:cNvSpPr txBox="1"/>
          <p:nvPr/>
        </p:nvSpPr>
        <p:spPr>
          <a:xfrm>
            <a:off x="7785398" y="2395665"/>
            <a:ext cx="63366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vi </a:t>
            </a:r>
            <a:r>
              <a:rPr lang="sv-SE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sv-SE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ska göra: </a:t>
            </a:r>
            <a:br>
              <a:rPr lang="sv-SE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dra in på kärnverksamhet</a:t>
            </a:r>
            <a:br>
              <a:rPr lang="sv-SE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slå sönder fungerande verksamheter</a:t>
            </a:r>
            <a:endParaRPr lang="sv-SE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6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2C3649-A289-43F4-9650-8B88B716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169" y="2211961"/>
            <a:ext cx="7841734" cy="2731958"/>
          </a:xfrm>
        </p:spPr>
        <p:txBody>
          <a:bodyPr/>
          <a:lstStyle/>
          <a:p>
            <a:pPr algn="ctr"/>
            <a:r>
              <a:rPr lang="sv-SE" sz="4800" dirty="0">
                <a:solidFill>
                  <a:srgbClr val="00C2FB"/>
                </a:solidFill>
              </a:rPr>
              <a:t>Bärande principer </a:t>
            </a:r>
            <a:br>
              <a:rPr lang="sv-SE" sz="4800" dirty="0"/>
            </a:br>
            <a:r>
              <a:rPr lang="sv-SE" sz="4800" dirty="0"/>
              <a:t>för den nya organisationen</a:t>
            </a:r>
          </a:p>
        </p:txBody>
      </p:sp>
    </p:spTree>
    <p:extLst>
      <p:ext uri="{BB962C8B-B14F-4D97-AF65-F5344CB8AC3E}">
        <p14:creationId xmlns:p14="http://schemas.microsoft.com/office/powerpoint/2010/main" val="147936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95F05C63-27BC-4E76-A566-764DDEDAB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51" y="-433144"/>
            <a:ext cx="13348630" cy="888988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0ADF2D83-ABCB-43E1-B717-3195BE79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26" y="543139"/>
            <a:ext cx="6864875" cy="1925053"/>
          </a:xfrm>
        </p:spPr>
        <p:txBody>
          <a:bodyPr/>
          <a:lstStyle/>
          <a:p>
            <a:pPr algn="l"/>
            <a:br>
              <a:rPr lang="sv-SE" dirty="0"/>
            </a:br>
            <a:br>
              <a:rPr lang="sv-SE" sz="3200" b="0" dirty="0">
                <a:solidFill>
                  <a:schemeClr val="bg1"/>
                </a:solidFill>
              </a:rPr>
            </a:br>
            <a:r>
              <a:rPr lang="sv-SE" sz="4400" b="0" dirty="0">
                <a:solidFill>
                  <a:schemeClr val="bg1"/>
                </a:solidFill>
              </a:rPr>
              <a:t>BÄRANDE PRINCIPER:</a:t>
            </a:r>
            <a:br>
              <a:rPr lang="sv-SE" sz="3200" b="0" dirty="0">
                <a:solidFill>
                  <a:schemeClr val="bg1"/>
                </a:solidFill>
              </a:rPr>
            </a:br>
            <a:br>
              <a:rPr lang="sv-SE" sz="3200" b="0" dirty="0">
                <a:solidFill>
                  <a:schemeClr val="bg1"/>
                </a:solidFill>
              </a:rPr>
            </a:br>
            <a:endParaRPr lang="sv-SE" b="0" dirty="0">
              <a:solidFill>
                <a:schemeClr val="bg1"/>
              </a:solidFill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23D3B1-073F-47DA-9F79-77D6CE3625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C617451-03A3-46FE-B4F9-535FC6D4F0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05D6D36-B5DD-462A-A40C-5F8FB7B50C8E}"/>
              </a:ext>
            </a:extLst>
          </p:cNvPr>
          <p:cNvSpPr txBox="1"/>
          <p:nvPr/>
        </p:nvSpPr>
        <p:spPr>
          <a:xfrm>
            <a:off x="499441" y="3651145"/>
            <a:ext cx="4065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Färre verksamhetsområden</a:t>
            </a:r>
            <a:br>
              <a:rPr lang="sv-S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93FD9B4-2280-480A-8175-0E24CB47D19E}"/>
              </a:ext>
            </a:extLst>
          </p:cNvPr>
          <p:cNvSpPr txBox="1"/>
          <p:nvPr/>
        </p:nvSpPr>
        <p:spPr>
          <a:xfrm>
            <a:off x="1795413" y="2397949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305028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50404F-B407-4AB2-BD27-603A3C1B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126"/>
            <a:ext cx="12263280" cy="8201069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DBD494B-54AD-4D14-A340-BB980AFBFE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74E516D-D760-4528-8DB5-60F0AA384C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BFF5999E-F196-401A-BC52-1DD0ABAB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98" y="1733087"/>
            <a:ext cx="10175966" cy="930901"/>
          </a:xfrm>
        </p:spPr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b="0" dirty="0">
                <a:solidFill>
                  <a:schemeClr val="bg1"/>
                </a:solidFill>
              </a:rPr>
              <a:t>BÄRANDE PRINCIPER: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838A305-5332-4B16-B126-F644D6C0FEC0}"/>
              </a:ext>
            </a:extLst>
          </p:cNvPr>
          <p:cNvSpPr txBox="1"/>
          <p:nvPr/>
        </p:nvSpPr>
        <p:spPr>
          <a:xfrm>
            <a:off x="6345798" y="3910263"/>
            <a:ext cx="5775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Enhetschefer ska ha uttalat ansvar </a:t>
            </a:r>
            <a:b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kvalitet och ekonomi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3C4F7BE-A22D-47B4-8C02-3F783DD0CC14}"/>
              </a:ext>
            </a:extLst>
          </p:cNvPr>
          <p:cNvSpPr txBox="1"/>
          <p:nvPr/>
        </p:nvSpPr>
        <p:spPr>
          <a:xfrm>
            <a:off x="7928081" y="276728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21341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D8CAD64-9B99-4F18-9D45-F59732487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1871799"/>
            <a:ext cx="7075594" cy="10601597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7BE682-FC8F-4656-ACA8-F0C93B9F5D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B78A93-8B08-4DE1-B029-C9AB2047F0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3E13059B-01C0-4371-859C-24AF1741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204" y="2582903"/>
            <a:ext cx="10175966" cy="1130791"/>
          </a:xfrm>
        </p:spPr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sz="4400" b="0" dirty="0"/>
              <a:t>BÄRANDE </a:t>
            </a:r>
            <a:br>
              <a:rPr lang="sv-SE" sz="4400" b="0" dirty="0"/>
            </a:br>
            <a:r>
              <a:rPr lang="sv-SE" sz="4400" b="0" dirty="0"/>
              <a:t>PRINCIPER:</a:t>
            </a:r>
            <a:br>
              <a:rPr lang="sv-SE" dirty="0"/>
            </a:b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4CC7E47-BBCF-41FE-BC1B-166817216135}"/>
              </a:ext>
            </a:extLst>
          </p:cNvPr>
          <p:cNvSpPr txBox="1"/>
          <p:nvPr/>
        </p:nvSpPr>
        <p:spPr>
          <a:xfrm>
            <a:off x="7251983" y="4238520"/>
            <a:ext cx="478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032D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Minskad detaljstyrning, ökat fokus på uppföljning &amp; kvalitetsarbete</a:t>
            </a:r>
            <a:endParaRPr lang="sv-SE" sz="2400" dirty="0">
              <a:solidFill>
                <a:srgbClr val="032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0E04305-E5F9-4A71-873D-8B171207C85E}"/>
              </a:ext>
            </a:extLst>
          </p:cNvPr>
          <p:cNvSpPr txBox="1"/>
          <p:nvPr/>
        </p:nvSpPr>
        <p:spPr>
          <a:xfrm>
            <a:off x="9202703" y="3020222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rgbClr val="032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582447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3505597-3A26-4C4A-9E22-1E3FE1A4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82" y="-125196"/>
            <a:ext cx="12460224" cy="8306816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0761C8-985A-4FD2-9DAF-11804C24AE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E340ACB-9DDA-4666-A138-7C3F7A21F7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1165A7ED-8966-49D6-AFB9-CB6E9E94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17" y="643790"/>
            <a:ext cx="10175966" cy="855274"/>
          </a:xfrm>
        </p:spPr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sz="4400" b="0" dirty="0">
                <a:solidFill>
                  <a:schemeClr val="bg1"/>
                </a:solidFill>
              </a:rPr>
              <a:t>BÄRANDE PRINCIPER: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3D52E7C-0037-4832-803E-086B4204BBB2}"/>
              </a:ext>
            </a:extLst>
          </p:cNvPr>
          <p:cNvSpPr txBox="1"/>
          <p:nvPr/>
        </p:nvSpPr>
        <p:spPr>
          <a:xfrm>
            <a:off x="2262646" y="1987466"/>
            <a:ext cx="850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Ökad brukarcentrering som innebär mer delaktighet &amp; självständighet </a:t>
            </a:r>
            <a:br>
              <a:rPr lang="sv-S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sv-S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för medarbetarna genom arbete i grupper och team</a:t>
            </a:r>
            <a:endParaRPr lang="sv-S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7B1BFB5-FB1D-4EC9-814A-F2D4E284D9C5}"/>
              </a:ext>
            </a:extLst>
          </p:cNvPr>
          <p:cNvSpPr txBox="1"/>
          <p:nvPr/>
        </p:nvSpPr>
        <p:spPr>
          <a:xfrm>
            <a:off x="1008017" y="153082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35490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6147F18-7224-4B54-8DBA-61B1554C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56866"/>
            <a:ext cx="12247591" cy="8114866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7BE682-FC8F-4656-ACA8-F0C93B9F5D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B78A93-8B08-4DE1-B029-C9AB2047F0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3E13059B-01C0-4371-859C-24AF1741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3675" y="2325491"/>
            <a:ext cx="10175966" cy="2063932"/>
          </a:xfrm>
        </p:spPr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sz="4400" b="0" dirty="0">
                <a:solidFill>
                  <a:schemeClr val="bg1"/>
                </a:solidFill>
              </a:rPr>
              <a:t>BÄRANDE PRINCIPER:</a:t>
            </a:r>
            <a:br>
              <a:rPr lang="sv-SE" dirty="0"/>
            </a:b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4CC7E47-BBCF-41FE-BC1B-166817216135}"/>
              </a:ext>
            </a:extLst>
          </p:cNvPr>
          <p:cNvSpPr txBox="1"/>
          <p:nvPr/>
        </p:nvSpPr>
        <p:spPr>
          <a:xfrm>
            <a:off x="780584" y="5208213"/>
            <a:ext cx="5496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Stödfunktionerna ska vara placerade där de behövs i organisationen.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0E04305-E5F9-4A71-873D-8B171207C85E}"/>
              </a:ext>
            </a:extLst>
          </p:cNvPr>
          <p:cNvSpPr txBox="1"/>
          <p:nvPr/>
        </p:nvSpPr>
        <p:spPr>
          <a:xfrm>
            <a:off x="2614550" y="3812134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70803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686BF35-0398-4137-BD50-14286EBB3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955" y="-804672"/>
            <a:ext cx="13621955" cy="897472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0761C8-985A-4FD2-9DAF-11804C24AE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E340ACB-9DDA-4666-A138-7C3F7A21F7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1165A7ED-8966-49D6-AFB9-CB6E9E94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17" y="-55689"/>
            <a:ext cx="10175966" cy="855274"/>
          </a:xfrm>
        </p:spPr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sz="4400" b="0" dirty="0">
                <a:solidFill>
                  <a:schemeClr val="bg1"/>
                </a:solidFill>
              </a:rPr>
              <a:t>BÄRANDE PRINCIPER: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3D52E7C-0037-4832-803E-086B4204BBB2}"/>
              </a:ext>
            </a:extLst>
          </p:cNvPr>
          <p:cNvSpPr txBox="1"/>
          <p:nvPr/>
        </p:nvSpPr>
        <p:spPr>
          <a:xfrm>
            <a:off x="8018018" y="4582555"/>
            <a:ext cx="435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ska bli bättre på ledning, styrning och systematiskt kvalitetsarbete</a:t>
            </a:r>
            <a:endParaRPr lang="sv-S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7B1BFB5-FB1D-4EC9-814A-F2D4E284D9C5}"/>
              </a:ext>
            </a:extLst>
          </p:cNvPr>
          <p:cNvSpPr txBox="1"/>
          <p:nvPr/>
        </p:nvSpPr>
        <p:spPr>
          <a:xfrm>
            <a:off x="9127572" y="3259116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846161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8329C19-5248-4071-913A-AB35AC14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AEFE-72D8-1B41-859E-F4FBB5BC716D}" type="datetime1">
              <a:rPr lang="sv-SE" smtClean="0"/>
              <a:pPr/>
              <a:t>2025-04-22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C45EB5F-AE3B-439E-820A-8F325AC0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3394CE4-7969-4988-B873-5F5893C2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2" y="-34746"/>
            <a:ext cx="5479868" cy="1473862"/>
          </a:xfrm>
        </p:spPr>
        <p:txBody>
          <a:bodyPr/>
          <a:lstStyle/>
          <a:p>
            <a:r>
              <a:rPr lang="sv-SE" sz="4400" b="0" dirty="0"/>
              <a:t>MÅLBILD</a:t>
            </a:r>
            <a:endParaRPr lang="sv-SE" b="0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459DFA5-9A63-48D5-B6D5-4B718DFED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132" y="1861710"/>
            <a:ext cx="4581510" cy="40097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organisation med bättre förmåga att se och åtgärda problem som har att göra med kostnadseffektivitet, kvalitet och arbetstillfredsställelse.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organisation som tar tydligt ansvar.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organisation som arbetar med systematiskt kvalitetsarbete, där vi löpande följer upp, utvärderar och lär oss.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 leder till bättre kvalitet, ökad kostnadseffektivitet och minskad stress och sjukfrånvaro.</a:t>
            </a:r>
          </a:p>
          <a:p>
            <a:endParaRPr lang="sv-SE" dirty="0"/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1E8CD6D2-1DF1-4371-A4BB-2CCADB95AA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573" b="6573"/>
          <a:stretch>
            <a:fillRect/>
          </a:stretch>
        </p:blipFill>
        <p:spPr>
          <a:xfrm>
            <a:off x="6526213" y="-34746"/>
            <a:ext cx="5665787" cy="6858000"/>
          </a:xfrm>
        </p:spPr>
      </p:pic>
    </p:spTree>
    <p:extLst>
      <p:ext uri="{BB962C8B-B14F-4D97-AF65-F5344CB8AC3E}">
        <p14:creationId xmlns:p14="http://schemas.microsoft.com/office/powerpoint/2010/main" val="245065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9C16D92-89F5-46AA-8789-AA27D24C5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208" y="-1843095"/>
            <a:ext cx="13240512" cy="8821491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20DFA53B-DE20-40F0-AD73-A193A376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28" y="3451988"/>
            <a:ext cx="4467636" cy="313404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sv-SE" sz="3200" b="0" dirty="0">
                <a:solidFill>
                  <a:schemeClr val="bg1"/>
                </a:solidFill>
              </a:rPr>
              <a:t>Vi har redan gjort en omställning av flera av våra verksamheter.</a:t>
            </a:r>
            <a:br>
              <a:rPr lang="sv-SE" sz="2800" b="0" dirty="0">
                <a:solidFill>
                  <a:schemeClr val="bg1"/>
                </a:solidFill>
              </a:rPr>
            </a:br>
            <a:br>
              <a:rPr lang="sv-SE" sz="2800" b="0" dirty="0">
                <a:solidFill>
                  <a:schemeClr val="bg1"/>
                </a:solidFill>
              </a:rPr>
            </a:br>
            <a:r>
              <a:rPr lang="sv-SE" sz="3200" b="0" dirty="0">
                <a:solidFill>
                  <a:schemeClr val="bg1"/>
                </a:solidFill>
              </a:rPr>
              <a:t>Nu har vi inlett arbetet med att se över hela organisationen på Socialförvaltningen</a:t>
            </a:r>
            <a:endParaRPr lang="sv-SE" sz="2800" b="0" dirty="0">
              <a:solidFill>
                <a:schemeClr val="bg1"/>
              </a:solidFill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FB4582-DE72-42DF-A755-E476DDD045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3F39A3-D3E0-4D7B-905A-FDD3841736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3977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4EB777-2D20-4E68-A3DB-F36387A7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798"/>
            <a:ext cx="12192000" cy="7907703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1C65385A-3E2D-4122-8527-EAEA2569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884" y="776495"/>
            <a:ext cx="8151405" cy="870855"/>
          </a:xfrm>
        </p:spPr>
        <p:txBody>
          <a:bodyPr/>
          <a:lstStyle/>
          <a:p>
            <a:r>
              <a:rPr lang="sv-SE" dirty="0"/>
              <a:t>TIDSPLAN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D440F0-4A09-4402-B124-F9D4F7ABAB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4C70BA-67C2-834D-906F-2F6063FF8962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11BF49-D4B1-41B7-8B76-D2BD24914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A466C3EC-91FA-4D14-8B20-BF4744F5DEC1}"/>
              </a:ext>
            </a:extLst>
          </p:cNvPr>
          <p:cNvSpPr/>
          <p:nvPr/>
        </p:nvSpPr>
        <p:spPr>
          <a:xfrm>
            <a:off x="4504115" y="2195687"/>
            <a:ext cx="749708" cy="747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2E7E92AE-2187-4C4E-84E0-D94492DD7694}"/>
              </a:ext>
            </a:extLst>
          </p:cNvPr>
          <p:cNvSpPr/>
          <p:nvPr/>
        </p:nvSpPr>
        <p:spPr>
          <a:xfrm>
            <a:off x="6397327" y="2195687"/>
            <a:ext cx="749708" cy="747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2B79A9C3-9E6C-4491-85C0-F257333BEDD9}"/>
              </a:ext>
            </a:extLst>
          </p:cNvPr>
          <p:cNvSpPr/>
          <p:nvPr/>
        </p:nvSpPr>
        <p:spPr>
          <a:xfrm>
            <a:off x="8287449" y="2195687"/>
            <a:ext cx="749708" cy="747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4F9997E-C338-4897-AAF3-B38DF10C4213}"/>
              </a:ext>
            </a:extLst>
          </p:cNvPr>
          <p:cNvSpPr/>
          <p:nvPr/>
        </p:nvSpPr>
        <p:spPr>
          <a:xfrm>
            <a:off x="2400820" y="2195687"/>
            <a:ext cx="749708" cy="747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369BDBE-16C5-4C1A-9ED9-14A62AAC4DD8}"/>
              </a:ext>
            </a:extLst>
          </p:cNvPr>
          <p:cNvSpPr txBox="1"/>
          <p:nvPr/>
        </p:nvSpPr>
        <p:spPr>
          <a:xfrm>
            <a:off x="2434923" y="2292375"/>
            <a:ext cx="698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Q3</a:t>
            </a:r>
          </a:p>
          <a:p>
            <a:pPr algn="ctr"/>
            <a:r>
              <a:rPr lang="sv-SE" sz="1100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C292C78-47CF-4ED2-B264-3117C3F97BD7}"/>
              </a:ext>
            </a:extLst>
          </p:cNvPr>
          <p:cNvSpPr txBox="1"/>
          <p:nvPr/>
        </p:nvSpPr>
        <p:spPr>
          <a:xfrm>
            <a:off x="4529558" y="2292375"/>
            <a:ext cx="698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Q4</a:t>
            </a:r>
          </a:p>
          <a:p>
            <a:pPr algn="ctr"/>
            <a:r>
              <a:rPr lang="sv-SE" sz="1100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8BCD697-1725-4BA3-804D-73EA3746E404}"/>
              </a:ext>
            </a:extLst>
          </p:cNvPr>
          <p:cNvSpPr txBox="1"/>
          <p:nvPr/>
        </p:nvSpPr>
        <p:spPr>
          <a:xfrm>
            <a:off x="6394237" y="2292375"/>
            <a:ext cx="698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Q1</a:t>
            </a:r>
          </a:p>
          <a:p>
            <a:pPr algn="ctr"/>
            <a:r>
              <a:rPr lang="sv-SE" sz="1100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696A9CF3-1116-4971-80AF-822CA0C60D5D}"/>
              </a:ext>
            </a:extLst>
          </p:cNvPr>
          <p:cNvSpPr txBox="1"/>
          <p:nvPr/>
        </p:nvSpPr>
        <p:spPr>
          <a:xfrm>
            <a:off x="8287449" y="2292375"/>
            <a:ext cx="698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Q2</a:t>
            </a:r>
          </a:p>
          <a:p>
            <a:pPr algn="ctr"/>
            <a:r>
              <a:rPr lang="sv-SE" sz="1100" b="1" dirty="0">
                <a:solidFill>
                  <a:schemeClr val="bg2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F8C7D3D-6886-4CE0-B8F3-1A94A44B6E9F}"/>
              </a:ext>
            </a:extLst>
          </p:cNvPr>
          <p:cNvSpPr txBox="1"/>
          <p:nvPr/>
        </p:nvSpPr>
        <p:spPr>
          <a:xfrm>
            <a:off x="1931284" y="2985270"/>
            <a:ext cx="22756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rgbClr val="032D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Skarpt förslag kring ny förvaltningsorganisation. </a:t>
            </a:r>
          </a:p>
          <a:p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EC214877-6C89-4BD6-9E83-43CFB3DE88C6}"/>
              </a:ext>
            </a:extLst>
          </p:cNvPr>
          <p:cNvSpPr txBox="1"/>
          <p:nvPr/>
        </p:nvSpPr>
        <p:spPr>
          <a:xfrm>
            <a:off x="6194624" y="3092991"/>
            <a:ext cx="3585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 nya förvaltningsorganisationen införs.</a:t>
            </a:r>
            <a:r>
              <a:rPr lang="sv-SE" sz="1400" dirty="0">
                <a:solidFill>
                  <a:srgbClr val="032D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sv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B807E575-59B8-4130-9FF2-6C0E2E4CA58A}"/>
              </a:ext>
            </a:extLst>
          </p:cNvPr>
          <p:cNvSpPr txBox="1"/>
          <p:nvPr/>
        </p:nvSpPr>
        <p:spPr>
          <a:xfrm>
            <a:off x="1931284" y="3561563"/>
            <a:ext cx="3737834" cy="77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sv-SE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Beslut om ny förvaltningsorganisation. Budget 2026 baseras på den nya förvaltningsorganisationen.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753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459431" y="2403742"/>
            <a:ext cx="9273137" cy="2050516"/>
          </a:xfrm>
        </p:spPr>
        <p:txBody>
          <a:bodyPr>
            <a:noAutofit/>
          </a:bodyPr>
          <a:lstStyle/>
          <a:p>
            <a:r>
              <a:rPr lang="sv-SE" sz="13800" dirty="0"/>
              <a:t>VARFÖR?</a:t>
            </a:r>
            <a:endParaRPr lang="sv-SE" sz="13800" dirty="0">
              <a:solidFill>
                <a:srgbClr val="00C2FB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809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3DABCB-313E-4652-84DC-DB5A2C26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03" y="-359911"/>
            <a:ext cx="12308606" cy="8151395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65860" y="519043"/>
            <a:ext cx="10084925" cy="2057896"/>
          </a:xfrm>
        </p:spPr>
        <p:txBody>
          <a:bodyPr>
            <a:noAutofit/>
          </a:bodyPr>
          <a:lstStyle/>
          <a:p>
            <a:r>
              <a:rPr lang="sv-SE" sz="2800" b="0" dirty="0"/>
              <a:t>I öppna jämförelser kan vi se att vi får ut mindre verksamhet per satsad krona på vissa områden än jämförbara kommuner. </a:t>
            </a:r>
            <a:br>
              <a:rPr lang="sv-SE" sz="2800" b="0" dirty="0"/>
            </a:br>
            <a:br>
              <a:rPr lang="sv-SE" sz="2800" b="0" dirty="0"/>
            </a:br>
            <a:r>
              <a:rPr lang="sv-SE" sz="2800" b="0" dirty="0"/>
              <a:t>Dessutom med sämre kvalitet. </a:t>
            </a:r>
            <a:br>
              <a:rPr lang="sv-SE" sz="2800" b="0" dirty="0"/>
            </a:br>
            <a:r>
              <a:rPr lang="sv-SE" sz="2800" b="0" dirty="0"/>
              <a:t>Personalen är inte nöjd och brukarna/klienterna är inte nöjda.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907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38E7A60D-2A71-4483-8914-7C20C313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249"/>
            <a:ext cx="12504363" cy="8336242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7C683B2-CE1E-4FC9-834F-4D669CD6F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17" y="-80249"/>
            <a:ext cx="12504363" cy="8336242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13224" y="2503318"/>
            <a:ext cx="9001211" cy="1840022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sv-SE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behöver vara </a:t>
            </a:r>
            <a:r>
              <a:rPr lang="sv-SE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självkritiska</a:t>
            </a:r>
            <a:r>
              <a:rPr lang="sv-SE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sv-SE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sv-SE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 finns delar av organisationen och arbetsprocesser som </a:t>
            </a:r>
            <a:r>
              <a:rPr lang="sv-SE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behöver bli bättre</a:t>
            </a:r>
            <a:r>
              <a:rPr lang="sv-SE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868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E0CE8D5-3B30-4D3E-9216-ED0C2790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9670" y="3175"/>
            <a:ext cx="13135509" cy="8961120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-477012" y="1992888"/>
            <a:ext cx="12950191" cy="632718"/>
          </a:xfrm>
        </p:spPr>
        <p:txBody>
          <a:bodyPr>
            <a:noAutofit/>
          </a:bodyPr>
          <a:lstStyle/>
          <a:p>
            <a:r>
              <a:rPr lang="sv-SE" sz="4000" b="0" dirty="0"/>
              <a:t>De brister vi ser är möjliga att </a:t>
            </a:r>
            <a:r>
              <a:rPr lang="sv-SE" sz="4000" dirty="0">
                <a:solidFill>
                  <a:srgbClr val="C00000"/>
                </a:solidFill>
              </a:rPr>
              <a:t>förändra</a:t>
            </a:r>
            <a:br>
              <a:rPr lang="sv-SE" sz="4000" b="0" dirty="0">
                <a:solidFill>
                  <a:srgbClr val="C00000"/>
                </a:solidFill>
              </a:rPr>
            </a:br>
            <a:r>
              <a:rPr lang="sv-SE" sz="4000" b="0" dirty="0">
                <a:solidFill>
                  <a:schemeClr val="tx1"/>
                </a:solidFill>
              </a:rPr>
              <a:t>- och vi har </a:t>
            </a:r>
            <a:r>
              <a:rPr lang="sv-SE" sz="4000" dirty="0">
                <a:solidFill>
                  <a:srgbClr val="C00000"/>
                </a:solidFill>
              </a:rPr>
              <a:t>goda förutsättningar </a:t>
            </a:r>
            <a:r>
              <a:rPr lang="sv-SE" sz="4000" b="0" dirty="0">
                <a:solidFill>
                  <a:schemeClr val="tx1"/>
                </a:solidFill>
              </a:rPr>
              <a:t>att lyckas. 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895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E0CE8D5-3B30-4D3E-9216-ED0C2790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68730" y="-910727"/>
            <a:ext cx="13601700" cy="8870674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096000" y="2775276"/>
            <a:ext cx="5995871" cy="1307447"/>
          </a:xfrm>
        </p:spPr>
        <p:txBody>
          <a:bodyPr>
            <a:noAutofit/>
          </a:bodyPr>
          <a:lstStyle/>
          <a:p>
            <a:r>
              <a:rPr lang="sv-SE" sz="2800" b="0" dirty="0">
                <a:solidFill>
                  <a:schemeClr val="bg1"/>
                </a:solidFill>
              </a:rPr>
              <a:t>Förbättrad </a:t>
            </a:r>
            <a:r>
              <a:rPr lang="sv-SE" sz="2800" dirty="0">
                <a:solidFill>
                  <a:schemeClr val="bg1"/>
                </a:solidFill>
              </a:rPr>
              <a:t>planering</a:t>
            </a:r>
            <a:r>
              <a:rPr lang="sv-SE" sz="2800" b="0" dirty="0">
                <a:solidFill>
                  <a:schemeClr val="bg1"/>
                </a:solidFill>
              </a:rPr>
              <a:t> och </a:t>
            </a:r>
            <a:r>
              <a:rPr lang="sv-SE" sz="2800" dirty="0">
                <a:solidFill>
                  <a:schemeClr val="bg1"/>
                </a:solidFill>
              </a:rPr>
              <a:t>styrning</a:t>
            </a:r>
            <a:r>
              <a:rPr lang="sv-SE" sz="2800" b="0" dirty="0">
                <a:solidFill>
                  <a:schemeClr val="bg1"/>
                </a:solidFill>
              </a:rPr>
              <a:t> leder till bättre </a:t>
            </a:r>
            <a:r>
              <a:rPr lang="sv-SE" sz="2800" dirty="0">
                <a:solidFill>
                  <a:schemeClr val="bg1"/>
                </a:solidFill>
              </a:rPr>
              <a:t>arbetsmiljö</a:t>
            </a:r>
            <a:r>
              <a:rPr lang="sv-SE" sz="2800" b="0" dirty="0">
                <a:solidFill>
                  <a:schemeClr val="bg1"/>
                </a:solidFill>
              </a:rPr>
              <a:t> </a:t>
            </a:r>
            <a:br>
              <a:rPr lang="sv-SE" sz="2800" b="0" dirty="0">
                <a:solidFill>
                  <a:schemeClr val="bg1"/>
                </a:solidFill>
              </a:rPr>
            </a:br>
            <a:r>
              <a:rPr lang="sv-SE" sz="2800" b="0" dirty="0">
                <a:solidFill>
                  <a:schemeClr val="bg1"/>
                </a:solidFill>
              </a:rPr>
              <a:t>och lägre </a:t>
            </a:r>
            <a:r>
              <a:rPr lang="sv-SE" sz="2800" dirty="0">
                <a:solidFill>
                  <a:schemeClr val="bg1"/>
                </a:solidFill>
              </a:rPr>
              <a:t>sjukfrånvaro</a:t>
            </a:r>
            <a:r>
              <a:rPr lang="sv-SE" sz="2800" b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>
                <a:solidFill>
                  <a:schemeClr val="bg1"/>
                </a:solidFill>
              </a:rPr>
              <a:t>2025-04-22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>
                <a:solidFill>
                  <a:schemeClr val="bg1"/>
                </a:solidFill>
              </a:rPr>
              <a:pPr/>
              <a:t>7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1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459431" y="2403742"/>
            <a:ext cx="9273137" cy="2050516"/>
          </a:xfrm>
        </p:spPr>
        <p:txBody>
          <a:bodyPr>
            <a:noAutofit/>
          </a:bodyPr>
          <a:lstStyle/>
          <a:p>
            <a:r>
              <a:rPr lang="sv-SE" sz="13800" dirty="0"/>
              <a:t>HUR?</a:t>
            </a:r>
            <a:endParaRPr lang="sv-SE" sz="13800" dirty="0">
              <a:solidFill>
                <a:srgbClr val="00C2FB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/>
              <a:t>2025-04-22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376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E0CE8D5-3B30-4D3E-9216-ED0C2790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50646" y="-300491"/>
            <a:ext cx="12493292" cy="8384760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2018224" y="1155898"/>
            <a:ext cx="8337356" cy="1648856"/>
          </a:xfrm>
        </p:spPr>
        <p:txBody>
          <a:bodyPr>
            <a:noAutofit/>
          </a:bodyPr>
          <a:lstStyle/>
          <a:p>
            <a:r>
              <a:rPr lang="sv-SE" sz="4400" b="0" dirty="0"/>
              <a:t>Förbättra </a:t>
            </a:r>
            <a:r>
              <a:rPr lang="sv-SE" sz="4400" dirty="0">
                <a:solidFill>
                  <a:srgbClr val="F5E10D"/>
                </a:solidFill>
              </a:rPr>
              <a:t>ledning</a:t>
            </a:r>
            <a:r>
              <a:rPr lang="sv-SE" sz="4400" b="0" dirty="0"/>
              <a:t> och </a:t>
            </a:r>
            <a:r>
              <a:rPr lang="sv-SE" sz="4400" dirty="0">
                <a:solidFill>
                  <a:srgbClr val="F5E10D"/>
                </a:solidFill>
              </a:rPr>
              <a:t>styrning</a:t>
            </a:r>
            <a:r>
              <a:rPr lang="sv-SE" sz="4400" b="0" dirty="0"/>
              <a:t>.</a:t>
            </a:r>
            <a:endParaRPr lang="sv-SE" sz="160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0AA71C-E288-474D-95FD-207422271CC6}" type="datetime1">
              <a:rPr lang="sv-SE" smtClean="0">
                <a:solidFill>
                  <a:schemeClr val="bg1"/>
                </a:solidFill>
              </a:rPr>
              <a:t>2025-04-22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9E3B07-FA1A-6147-B546-CE94DCDB48CC}" type="slidenum">
              <a:rPr lang="sv-SE" smtClean="0">
                <a:solidFill>
                  <a:schemeClr val="bg1"/>
                </a:solidFill>
              </a:rPr>
              <a:pPr/>
              <a:t>9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11804"/>
      </p:ext>
    </p:extLst>
  </p:cSld>
  <p:clrMapOvr>
    <a:masterClrMapping/>
  </p:clrMapOvr>
</p:sld>
</file>

<file path=ppt/theme/theme1.xml><?xml version="1.0" encoding="utf-8"?>
<a:theme xmlns:a="http://schemas.openxmlformats.org/drawingml/2006/main" name="Alla förvaltningar mall">
  <a:themeElements>
    <a:clrScheme name="Anpassad 1">
      <a:dk1>
        <a:srgbClr val="000000"/>
      </a:dk1>
      <a:lt1>
        <a:srgbClr val="FFFFFF"/>
      </a:lt1>
      <a:dk2>
        <a:srgbClr val="032C4D"/>
      </a:dk2>
      <a:lt2>
        <a:srgbClr val="FEFFFE"/>
      </a:lt2>
      <a:accent1>
        <a:srgbClr val="022C4C"/>
      </a:accent1>
      <a:accent2>
        <a:srgbClr val="00C1FA"/>
      </a:accent2>
      <a:accent3>
        <a:srgbClr val="F4E10D"/>
      </a:accent3>
      <a:accent4>
        <a:srgbClr val="C20434"/>
      </a:accent4>
      <a:accent5>
        <a:srgbClr val="CFCECF"/>
      </a:accent5>
      <a:accent6>
        <a:srgbClr val="000000"/>
      </a:accent6>
      <a:hlink>
        <a:srgbClr val="00C1FA"/>
      </a:hlink>
      <a:folHlink>
        <a:srgbClr val="00C1F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̈rnösand-kommun_PPT" id="{9C160CF5-842F-AC43-851E-BA94E76B25D1}" vid="{28C8F4DB-327A-3946-9916-B47CA977E8A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Alla förvaltningar mall</Template>
  <TotalTime>888</TotalTime>
  <Words>777</Words>
  <Application>Microsoft Office PowerPoint</Application>
  <PresentationFormat>Bredbild</PresentationFormat>
  <Paragraphs>115</Paragraphs>
  <Slides>20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7" baseType="lpstr">
      <vt:lpstr>Apercu</vt:lpstr>
      <vt:lpstr>Arial</vt:lpstr>
      <vt:lpstr>Calibri</vt:lpstr>
      <vt:lpstr>Constantia</vt:lpstr>
      <vt:lpstr>Symbol</vt:lpstr>
      <vt:lpstr>Times New Roman</vt:lpstr>
      <vt:lpstr>Alla förvaltningar mall</vt:lpstr>
      <vt:lpstr>Omorganisation</vt:lpstr>
      <vt:lpstr>Vi har redan gjort en omställning av flera av våra verksamheter.  Nu har vi inlett arbetet med att se över hela organisationen på Socialförvaltningen</vt:lpstr>
      <vt:lpstr>VARFÖR?</vt:lpstr>
      <vt:lpstr>I öppna jämförelser kan vi se att vi får ut mindre verksamhet per satsad krona på vissa områden än jämförbara kommuner.   Dessutom med sämre kvalitet.  Personalen är inte nöjd och brukarna/klienterna är inte nöjda.</vt:lpstr>
      <vt:lpstr>Vi behöver vara självkritiska.  Det finns delar av organisationen och arbetsprocesser som behöver bli bättre. </vt:lpstr>
      <vt:lpstr>De brister vi ser är möjliga att förändra - och vi har goda förutsättningar att lyckas. </vt:lpstr>
      <vt:lpstr>Förbättrad planering och styrning leder till bättre arbetsmiljö  och lägre sjukfrånvaro.</vt:lpstr>
      <vt:lpstr>HUR?</vt:lpstr>
      <vt:lpstr>Förbättra ledning och styrning.</vt:lpstr>
      <vt:lpstr>Förstärkt systematiskt kvalitetsarbete  och hantering av avvikelser.   Jobba med ständiga förbättringar.</vt:lpstr>
      <vt:lpstr>Vad vi SKA göra: - se över ledning &amp; styrning </vt:lpstr>
      <vt:lpstr>Bärande principer  för den nya organisationen</vt:lpstr>
      <vt:lpstr>  BÄRANDE PRINCIPER:  </vt:lpstr>
      <vt:lpstr>  BÄRANDE PRINCIPER:</vt:lpstr>
      <vt:lpstr>  BÄRANDE  PRINCIPER: </vt:lpstr>
      <vt:lpstr>  BÄRANDE PRINCIPER:</vt:lpstr>
      <vt:lpstr>  BÄRANDE PRINCIPER: </vt:lpstr>
      <vt:lpstr>  BÄRANDE PRINCIPER:</vt:lpstr>
      <vt:lpstr>MÅLBILD</vt:lpstr>
      <vt:lpstr>TIDSPLAN</vt:lpstr>
    </vt:vector>
  </TitlesOfParts>
  <Company>Härnösands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Omställningsarbete</dc:title>
  <dc:creator>Erika Vesterholm</dc:creator>
  <cp:lastModifiedBy>Jakob Tjernström</cp:lastModifiedBy>
  <cp:revision>53</cp:revision>
  <cp:lastPrinted>2017-12-04T14:01:35Z</cp:lastPrinted>
  <dcterms:created xsi:type="dcterms:W3CDTF">2025-02-21T09:59:10Z</dcterms:created>
  <dcterms:modified xsi:type="dcterms:W3CDTF">2025-04-22T13:42:57Z</dcterms:modified>
</cp:coreProperties>
</file>